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6" r:id="rId13"/>
    <p:sldId id="2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2CD33-0AFD-440C-8C4B-79914856FF9E}" v="6" dt="2023-03-03T14:06:22.974"/>
    <p1510:client id="{FC469EC5-E2A7-44EC-B13B-291EFB3DF5A6}" v="9" dt="2022-04-25T13:38:50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99" d="100"/>
          <a:sy n="99" d="100"/>
        </p:scale>
        <p:origin x="7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0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4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7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 Jaune - il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apitre16-9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901350" y="2653181"/>
            <a:ext cx="6391036" cy="1130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E1FF7-70ED-4642-A0F6-6F15DF67E8C8}"/>
              </a:ext>
            </a:extLst>
          </p:cNvPr>
          <p:cNvSpPr/>
          <p:nvPr userDrawn="1"/>
        </p:nvSpPr>
        <p:spPr>
          <a:xfrm>
            <a:off x="9792070" y="5326602"/>
            <a:ext cx="2086252" cy="11195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D58D8E9E-B444-4C16-9212-8A10ED56E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70" y="5198395"/>
            <a:ext cx="1811045" cy="13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995" y="6055475"/>
            <a:ext cx="1099563" cy="619876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354949" y="6575713"/>
            <a:ext cx="1001470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260839" y="6288455"/>
            <a:ext cx="59914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67" b="1" kern="1200">
                <a:solidFill>
                  <a:schemeClr val="bg1"/>
                </a:solidFill>
                <a:latin typeface="Arial Black"/>
                <a:ea typeface="+mn-ea"/>
                <a:cs typeface="Arial Black"/>
              </a:rPr>
              <a:t>TRANSFORM’BTP…en Action </a:t>
            </a:r>
            <a:r>
              <a:rPr lang="fr-FR" sz="1067" kern="1200">
                <a:solidFill>
                  <a:schemeClr val="bg1"/>
                </a:solidFill>
                <a:latin typeface="Arial"/>
                <a:ea typeface="+mn-ea"/>
                <a:cs typeface="Arial"/>
              </a:rPr>
              <a:t>–  Le déploiement du plan</a:t>
            </a:r>
            <a:r>
              <a:rPr lang="fr-FR" sz="1067" kern="1200" baseline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stratégique du CCCA-BTP </a:t>
            </a:r>
            <a:endParaRPr lang="fr-FR" sz="1067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96005" y="338479"/>
            <a:ext cx="11186395" cy="3016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67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 </a:t>
            </a:r>
          </a:p>
        </p:txBody>
      </p:sp>
    </p:spTree>
    <p:extLst>
      <p:ext uri="{BB962C8B-B14F-4D97-AF65-F5344CB8AC3E}">
        <p14:creationId xmlns:p14="http://schemas.microsoft.com/office/powerpoint/2010/main" val="96368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5" y="965874"/>
            <a:ext cx="11348552" cy="4769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13" name="Image 12" descr="titre-jau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21"/>
            <a:ext cx="12192000" cy="1198004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396005" y="338479"/>
            <a:ext cx="11186395" cy="3016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67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fr-FR"/>
              <a:t>Cliquez et modifiez le titre </a:t>
            </a:r>
          </a:p>
        </p:txBody>
      </p:sp>
      <p:pic>
        <p:nvPicPr>
          <p:cNvPr id="4" name="Image 3" descr="Une image contenant texte, dessin&#10;&#10;Description générée automatiquement">
            <a:extLst>
              <a:ext uri="{FF2B5EF4-FFF2-40B4-BE49-F238E27FC236}">
                <a16:creationId xmlns:a16="http://schemas.microsoft.com/office/drawing/2014/main" id="{95E3C3D5-4EED-4927-899B-426CAB3EB7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52" y="5899645"/>
            <a:ext cx="815853" cy="6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E1E140AB-2627-48E5-91C3-09597E3BD2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9384204"/>
              </p:ext>
            </p:extLst>
          </p:nvPr>
        </p:nvGraphicFramePr>
        <p:xfrm>
          <a:off x="2823" y="1191"/>
          <a:ext cx="2823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E1E140AB-2627-48E5-91C3-09597E3BD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3" y="1191"/>
                        <a:ext cx="2823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4059176-0B41-4573-A696-2D4F1E2EAF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82222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3900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F4F2C7B-FEEF-4B6B-B759-2FA12FE30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26452" r="3818" b="4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1ADF7C7-1A25-4DE0-BCB4-FFB37849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0051" y="2228850"/>
            <a:ext cx="5888000" cy="1325563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900">
                <a:solidFill>
                  <a:schemeClr val="bg2"/>
                </a:solidFill>
              </a:defRPr>
            </a:lvl1pPr>
          </a:lstStyle>
          <a:p>
            <a:r>
              <a:rPr lang="fr-FR"/>
              <a:t>LES APPELS</a:t>
            </a:r>
            <a:br>
              <a:rPr lang="fr-FR"/>
            </a:br>
            <a:r>
              <a:rPr lang="fr-FR"/>
              <a:t>À PROJETS</a:t>
            </a:r>
            <a:br>
              <a:rPr lang="fr-FR"/>
            </a:br>
            <a:r>
              <a:rPr lang="fr-FR"/>
              <a:t>AU CCCA-BTP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F43B63-2077-489C-AFC9-B95831815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0051" y="4043063"/>
            <a:ext cx="5888000" cy="101566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>
                <a:solidFill>
                  <a:schemeClr val="bg2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fr-FR" noProof="0"/>
              <a:t>Règlement</a:t>
            </a:r>
            <a:r>
              <a:rPr lang="en-US"/>
              <a:t> </a:t>
            </a:r>
            <a:br>
              <a:rPr lang="en-US"/>
            </a:br>
            <a:r>
              <a:rPr lang="en-US"/>
              <a:t>de consultation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B38F7E-6327-4200-AF84-AA1597F03247}"/>
              </a:ext>
            </a:extLst>
          </p:cNvPr>
          <p:cNvCxnSpPr>
            <a:cxnSpLocks/>
          </p:cNvCxnSpPr>
          <p:nvPr userDrawn="1"/>
        </p:nvCxnSpPr>
        <p:spPr>
          <a:xfrm>
            <a:off x="4210050" y="3823335"/>
            <a:ext cx="390525" cy="0"/>
          </a:xfrm>
          <a:prstGeom prst="line">
            <a:avLst/>
          </a:prstGeom>
          <a:ln w="44450" cap="sq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1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0EEA40D-BA33-4F1F-9EE5-753DF110C1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520637"/>
              </p:ext>
            </p:extLst>
          </p:nvPr>
        </p:nvGraphicFramePr>
        <p:xfrm>
          <a:off x="2823" y="1191"/>
          <a:ext cx="2823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0EEA40D-BA33-4F1F-9EE5-753DF110C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3" y="1191"/>
                        <a:ext cx="2823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65CB5D1D-7F31-481F-993E-9134336BB99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82222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fr-FR" sz="975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2238798-8413-4125-AE5F-B991C85C1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26452" r="3818" b="4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570170-EB70-4D92-B904-F039DAFAEC12}"/>
              </a:ext>
            </a:extLst>
          </p:cNvPr>
          <p:cNvSpPr/>
          <p:nvPr userDrawn="1"/>
        </p:nvSpPr>
        <p:spPr>
          <a:xfrm>
            <a:off x="257175" y="3686175"/>
            <a:ext cx="9944100" cy="3171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BCD8C4-839F-4739-B3DF-E0F6C3BFECE6}"/>
              </a:ext>
            </a:extLst>
          </p:cNvPr>
          <p:cNvSpPr/>
          <p:nvPr userDrawn="1"/>
        </p:nvSpPr>
        <p:spPr>
          <a:xfrm>
            <a:off x="8701087" y="0"/>
            <a:ext cx="3490913" cy="3171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05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761285C-E930-4F4C-9944-7828A59D7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1030"/>
          <a:stretch/>
        </p:blipFill>
        <p:spPr>
          <a:xfrm>
            <a:off x="2617166" y="609394"/>
            <a:ext cx="6896100" cy="61535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AE3B049-C7F2-428D-A574-C976F2C0ECC8}"/>
              </a:ext>
            </a:extLst>
          </p:cNvPr>
          <p:cNvGrpSpPr>
            <a:grpSpLocks/>
          </p:cNvGrpSpPr>
          <p:nvPr userDrawn="1"/>
        </p:nvGrpSpPr>
        <p:grpSpPr>
          <a:xfrm>
            <a:off x="4394737" y="1433221"/>
            <a:ext cx="3402527" cy="3493910"/>
            <a:chOff x="2172947" y="3183283"/>
            <a:chExt cx="2500387" cy="2567540"/>
          </a:xfrm>
        </p:grpSpPr>
        <p:sp>
          <p:nvSpPr>
            <p:cNvPr id="14" name="Title 18">
              <a:extLst>
                <a:ext uri="{FF2B5EF4-FFF2-40B4-BE49-F238E27FC236}">
                  <a16:creationId xmlns:a16="http://schemas.microsoft.com/office/drawing/2014/main" id="{5D3BC2E7-25B4-4C22-924E-1CF22A7275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80519" y="3498019"/>
              <a:ext cx="2093512" cy="199331"/>
            </a:xfrm>
            <a:prstGeom prst="rect">
              <a:avLst/>
            </a:prstGeom>
          </p:spPr>
          <p:txBody>
            <a:bodyPr vert="horz" lIns="165909" tIns="82955" rIns="165909" bIns="82955" rtlCol="0" anchor="ctr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3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indent="0"/>
              <a:endParaRPr lang="fr-FR" sz="1673">
                <a:solidFill>
                  <a:schemeClr val="bg2"/>
                </a:solidFill>
              </a:endParaRPr>
            </a:p>
          </p:txBody>
        </p:sp>
        <p:sp>
          <p:nvSpPr>
            <p:cNvPr id="15" name="Title 18">
              <a:extLst>
                <a:ext uri="{FF2B5EF4-FFF2-40B4-BE49-F238E27FC236}">
                  <a16:creationId xmlns:a16="http://schemas.microsoft.com/office/drawing/2014/main" id="{FE0D4F17-5A52-4DC4-A20B-365EB1B2EDC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3763" y="3883782"/>
              <a:ext cx="2093512" cy="199331"/>
            </a:xfrm>
            <a:prstGeom prst="rect">
              <a:avLst/>
            </a:prstGeom>
          </p:spPr>
          <p:txBody>
            <a:bodyPr vert="horz" lIns="165909" tIns="82955" rIns="165909" bIns="82955" rtlCol="0" anchor="ctr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3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indent="0"/>
              <a:endParaRPr lang="fr-FR" sz="1673" b="1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17" name="Title 18">
              <a:extLst>
                <a:ext uri="{FF2B5EF4-FFF2-40B4-BE49-F238E27FC236}">
                  <a16:creationId xmlns:a16="http://schemas.microsoft.com/office/drawing/2014/main" id="{A3B18B8F-B0DD-4604-9BFE-027517B994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72947" y="3183283"/>
              <a:ext cx="2488481" cy="1476071"/>
            </a:xfrm>
            <a:prstGeom prst="rect">
              <a:avLst/>
            </a:prstGeom>
          </p:spPr>
          <p:txBody>
            <a:bodyPr vert="horz" lIns="165909" tIns="82955" rIns="165909" bIns="82955" rtlCol="0" anchor="ctr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3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indent="0">
                <a:lnSpc>
                  <a:spcPct val="100000"/>
                </a:lnSpc>
              </a:pPr>
              <a:r>
                <a:rPr lang="fr-FR" sz="1673" b="1" kern="1200" noProof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Pour plus d'informations, contactez le CCCA-BTP </a:t>
              </a:r>
            </a:p>
            <a:p>
              <a:pPr marL="0" indent="0">
                <a:lnSpc>
                  <a:spcPct val="100000"/>
                </a:lnSpc>
              </a:pPr>
              <a:endParaRPr lang="fr-FR" sz="1673" b="1" kern="1200" noProof="0">
                <a:solidFill>
                  <a:schemeClr val="tx1"/>
                </a:solidFill>
                <a:latin typeface="+mn-lt"/>
                <a:ea typeface="+mj-ea"/>
                <a:cs typeface="+mj-cs"/>
              </a:endParaRPr>
            </a:p>
            <a:p>
              <a:pPr marL="0" indent="0">
                <a:lnSpc>
                  <a:spcPct val="100000"/>
                </a:lnSpc>
              </a:pPr>
              <a:r>
                <a:rPr lang="fr-FR" sz="1673" b="1" kern="1200" noProof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Direction des Appels à Projets et des Expérimentations</a:t>
              </a:r>
            </a:p>
            <a:p>
              <a:pPr marL="0" indent="0">
                <a:lnSpc>
                  <a:spcPct val="100000"/>
                </a:lnSpc>
              </a:pPr>
              <a:endParaRPr lang="fr-FR" sz="1673" b="1" kern="1200" noProof="0">
                <a:solidFill>
                  <a:schemeClr val="tx1"/>
                </a:solidFill>
                <a:latin typeface="+mn-lt"/>
                <a:ea typeface="+mj-ea"/>
                <a:cs typeface="+mj-cs"/>
              </a:endParaRPr>
            </a:p>
            <a:p>
              <a:pPr marL="0" indent="0">
                <a:lnSpc>
                  <a:spcPct val="100000"/>
                </a:lnSpc>
              </a:pPr>
              <a:r>
                <a:rPr lang="fr-FR" sz="1673" b="1" u="sng" kern="1200" noProof="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appels-a-projets-cccabtp.fr</a:t>
              </a:r>
            </a:p>
          </p:txBody>
        </p:sp>
        <p:sp>
          <p:nvSpPr>
            <p:cNvPr id="18" name="Title 18">
              <a:extLst>
                <a:ext uri="{FF2B5EF4-FFF2-40B4-BE49-F238E27FC236}">
                  <a16:creationId xmlns:a16="http://schemas.microsoft.com/office/drawing/2014/main" id="{0783AE0D-9E2D-4BEC-8581-0CBCBDE5985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84853" y="4602204"/>
              <a:ext cx="2488481" cy="824665"/>
            </a:xfrm>
            <a:prstGeom prst="rect">
              <a:avLst/>
            </a:prstGeom>
          </p:spPr>
          <p:txBody>
            <a:bodyPr vert="horz" lIns="165909" tIns="82955" rIns="165909" bIns="82955" rtlCol="0" anchor="ctr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300" kern="1200">
                  <a:solidFill>
                    <a:schemeClr val="bg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indent="0">
                <a:lnSpc>
                  <a:spcPct val="100000"/>
                </a:lnSpc>
              </a:pPr>
              <a:r>
                <a:rPr lang="fr-FR" sz="1673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19, rue du Père Corentin</a:t>
              </a:r>
              <a:br>
                <a:rPr lang="fr-FR" sz="1673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</a:br>
              <a:r>
                <a:rPr lang="fr-FR" sz="1673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75 014 Paris</a:t>
              </a:r>
            </a:p>
            <a:p>
              <a:pPr marL="0" indent="0">
                <a:lnSpc>
                  <a:spcPct val="100000"/>
                </a:lnSpc>
              </a:pPr>
              <a:endParaRPr lang="fr-FR" sz="1673" b="0" kern="1200">
                <a:solidFill>
                  <a:schemeClr val="tx1"/>
                </a:solidFill>
                <a:latin typeface="+mn-lt"/>
                <a:ea typeface="+mj-ea"/>
                <a:cs typeface="+mj-cs"/>
              </a:endParaRPr>
            </a:p>
            <a:p>
              <a:pPr marL="0" indent="0">
                <a:lnSpc>
                  <a:spcPct val="100000"/>
                </a:lnSpc>
              </a:pPr>
              <a:r>
                <a:rPr lang="fr-FR" sz="1673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rPr>
                <a:t>www.ccca-btp.fr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3CB35CF-DA33-43FC-AA3D-AC9A417D0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5756" y="5560950"/>
              <a:ext cx="1443037" cy="189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37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E6D71B0-95A3-4493-9D96-5908323A70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7219332"/>
              </p:ext>
            </p:extLst>
          </p:nvPr>
        </p:nvGraphicFramePr>
        <p:xfrm>
          <a:off x="2823" y="1191"/>
          <a:ext cx="2823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E6D71B0-95A3-4493-9D96-5908323A7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3" y="1191"/>
                        <a:ext cx="2823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30B3DDA-1A61-4EE4-AB39-49E465C883C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82222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75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84A14C-54A4-4544-BB85-1B78D5EF5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686" y="316542"/>
            <a:ext cx="10282633" cy="549381"/>
          </a:xfrm>
        </p:spPr>
        <p:txBody>
          <a:bodyPr>
            <a:spAutoFit/>
          </a:bodyPr>
          <a:lstStyle>
            <a:lvl1pPr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SOMMAIRE</a:t>
            </a:r>
            <a:endParaRPr lang="fr-FR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6D01BF8-4A3D-45DF-8081-5FF1B2B41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8" b="15977"/>
          <a:stretch/>
        </p:blipFill>
        <p:spPr>
          <a:xfrm>
            <a:off x="0" y="2002972"/>
            <a:ext cx="11868264" cy="4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4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80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90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29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6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96E0-23A8-405A-A6D0-B4B827E7AD84}" type="datetimeFigureOut">
              <a:rPr lang="fr-FR" smtClean="0"/>
              <a:t>03/03/2023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E231-2342-475B-AD68-8A2933E75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6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0A426-F475-4EA5-8A66-B58F64E0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245" y="2756255"/>
            <a:ext cx="8932845" cy="262564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Diffusion et valorisation des résultats des projets financés</a:t>
            </a:r>
            <a:br>
              <a:rPr lang="fr-FR" dirty="0"/>
            </a:br>
            <a:br>
              <a:rPr lang="fr-FR" dirty="0"/>
            </a:br>
            <a: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PORTEUR</a:t>
            </a:r>
            <a:b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AàP</a:t>
            </a:r>
            <a: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XX - 202X</a:t>
            </a:r>
            <a:b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Projet : XX</a:t>
            </a:r>
            <a:b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FE699B-10C4-45B0-908B-510FAFE23F89}"/>
              </a:ext>
            </a:extLst>
          </p:cNvPr>
          <p:cNvSpPr txBox="1"/>
          <p:nvPr/>
        </p:nvSpPr>
        <p:spPr>
          <a:xfrm>
            <a:off x="426720" y="6156960"/>
            <a:ext cx="101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DAPEX : XX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56A09656-9545-4CBC-8405-F09C96176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93263"/>
            <a:ext cx="2795451" cy="17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B59F66-C255-424C-B596-9BFECB7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L’article XXX (4)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50CFC-7768-47F1-8B67-9CCC4392A4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155" y="1005840"/>
            <a:ext cx="11347450" cy="2167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Détail du contenu à aborder dans l’article et la trame prévue :</a:t>
            </a: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fr-FR" b="1" u="sng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Retour d’expériences projet et Conseil de prise en main :</a:t>
            </a:r>
          </a:p>
          <a:p>
            <a:endParaRPr lang="fr-FR" b="1" u="sng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XXX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7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E2DEFFF-4485-46D8-96FB-52E6F2CDFE5A}"/>
              </a:ext>
            </a:extLst>
          </p:cNvPr>
          <p:cNvSpPr/>
          <p:nvPr/>
        </p:nvSpPr>
        <p:spPr>
          <a:xfrm>
            <a:off x="4084319" y="4544853"/>
            <a:ext cx="6818812" cy="646331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BD7E33-2330-4024-884D-12FEEFFB1E0C}"/>
              </a:ext>
            </a:extLst>
          </p:cNvPr>
          <p:cNvSpPr/>
          <p:nvPr/>
        </p:nvSpPr>
        <p:spPr>
          <a:xfrm>
            <a:off x="4084319" y="3385482"/>
            <a:ext cx="6818812" cy="646331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1841C-7E2C-4238-8F84-7F06AC33F5A3}"/>
              </a:ext>
            </a:extLst>
          </p:cNvPr>
          <p:cNvSpPr/>
          <p:nvPr/>
        </p:nvSpPr>
        <p:spPr>
          <a:xfrm>
            <a:off x="4084319" y="2404551"/>
            <a:ext cx="6818812" cy="646331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5B2115-7276-4EBE-9C3C-F299323D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50" dirty="0"/>
              <a:t>Le teaser : une vidéo courte et impactante pour donner envie d’aller plus loin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9A3F4-90A3-47F4-93C1-5352B6C6689C}"/>
              </a:ext>
            </a:extLst>
          </p:cNvPr>
          <p:cNvSpPr txBox="1"/>
          <p:nvPr/>
        </p:nvSpPr>
        <p:spPr>
          <a:xfrm>
            <a:off x="4084319" y="468335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Voir éléments techniques avec Thalamus</a:t>
            </a:r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689D11-C94B-4FF3-A13E-CB7F47856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4" y="1384999"/>
            <a:ext cx="1196068" cy="11960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A9BA67-2BF6-45C4-A667-0D9E35F5FBD5}"/>
              </a:ext>
            </a:extLst>
          </p:cNvPr>
          <p:cNvSpPr txBox="1"/>
          <p:nvPr/>
        </p:nvSpPr>
        <p:spPr>
          <a:xfrm>
            <a:off x="2629989" y="1469962"/>
            <a:ext cx="664464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i="0" cap="small">
                <a:solidFill>
                  <a:srgbClr val="F9EB1D"/>
                </a:solidFill>
                <a:effectLst/>
                <a:latin typeface="Segoe UI" panose="020B0502040204020203" pitchFamily="34" charset="0"/>
              </a:rPr>
              <a:t>Le teaser : type motion design </a:t>
            </a:r>
            <a:endParaRPr lang="fr-FR" b="1" cap="small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C964534-798F-46FE-B3B2-5ED86D1D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9299" y="3474142"/>
            <a:ext cx="469010" cy="46901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AC8A07A9-BCA4-476C-9232-EB510887F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968" y="2345284"/>
            <a:ext cx="705598" cy="7055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029CDE0-63A0-4544-8412-34EC3D0009CB}"/>
              </a:ext>
            </a:extLst>
          </p:cNvPr>
          <p:cNvSpPr txBox="1"/>
          <p:nvPr/>
        </p:nvSpPr>
        <p:spPr>
          <a:xfrm>
            <a:off x="4084319" y="2404551"/>
            <a:ext cx="6514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Objectif : Mise en valeur du projet réalisé afin de </a:t>
            </a:r>
            <a:r>
              <a:rPr lang="fr-FR" sz="1800" b="1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donner envie </a:t>
            </a:r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aux OFA de s’intéresser au projet</a:t>
            </a:r>
            <a:endParaRPr lang="fr-FR" b="0" i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6AE244C-28E6-42BC-8753-1ADC08D62F3A}"/>
              </a:ext>
            </a:extLst>
          </p:cNvPr>
          <p:cNvSpPr txBox="1"/>
          <p:nvPr/>
        </p:nvSpPr>
        <p:spPr>
          <a:xfrm>
            <a:off x="4084319" y="35239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defRPr>
            </a:lvl1pPr>
          </a:lstStyle>
          <a:p>
            <a:r>
              <a:rPr lang="fr-FR"/>
              <a:t>Durée max : 1 min. / 1 min. 15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DFDE3167-5A54-4B0D-A6CD-70280BA2B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04" y="46340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2E2EA23-D187-48F6-85C3-9E1D93B8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teaser XXX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B040EC-3737-4C0E-8B07-08D1FB363D66}"/>
              </a:ext>
            </a:extLst>
          </p:cNvPr>
          <p:cNvSpPr txBox="1"/>
          <p:nvPr/>
        </p:nvSpPr>
        <p:spPr>
          <a:xfrm>
            <a:off x="447443" y="1205671"/>
            <a:ext cx="11134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Objectif : Mise en valeur du projet réalisé afin de </a:t>
            </a:r>
            <a:r>
              <a:rPr lang="fr-FR" sz="1800" b="1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donner envie </a:t>
            </a: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aux OFA de s’intéresser au projet</a:t>
            </a:r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0A8622-7E53-423A-AB37-887D98DB92A8}"/>
              </a:ext>
            </a:extLst>
          </p:cNvPr>
          <p:cNvSpPr txBox="1"/>
          <p:nvPr/>
        </p:nvSpPr>
        <p:spPr>
          <a:xfrm>
            <a:off x="447443" y="2091799"/>
            <a:ext cx="111349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1er écra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votre logo, votre projet « XX«  projet financé par le CCCA-BTP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2 écran : 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Ce qu’il contient : photo XX, des équipements, agenda, image de marque, harmonisation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3 écran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: insérer une mini vidéo du projet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4</a:t>
            </a:r>
            <a:r>
              <a:rPr lang="fr-FR" b="0" i="0" baseline="30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e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 écran 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:  Indicateurs de réussite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5</a:t>
            </a: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 écran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: Exemples de valorisation de l’OFA grâce à la réalisation du projet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6</a:t>
            </a:r>
            <a:r>
              <a:rPr lang="fr-FR" b="0" i="0" baseline="30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e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 écran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 :  Impacts / contexte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7</a:t>
            </a:r>
            <a:r>
              <a:rPr lang="fr-FR" b="0" i="0" baseline="3000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e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 écran 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: Photos porteur et mise en situation du projet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8</a:t>
            </a:r>
            <a:r>
              <a:rPr lang="fr-FR" baseline="30000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 écran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: Projet financé par le CCCA-BTP avec Logo</a:t>
            </a:r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E2DEFFF-4485-46D8-96FB-52E6F2CDFE5A}"/>
              </a:ext>
            </a:extLst>
          </p:cNvPr>
          <p:cNvSpPr/>
          <p:nvPr/>
        </p:nvSpPr>
        <p:spPr>
          <a:xfrm>
            <a:off x="4084319" y="5354751"/>
            <a:ext cx="6818812" cy="646331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BD7E33-2330-4024-884D-12FEEFFB1E0C}"/>
              </a:ext>
            </a:extLst>
          </p:cNvPr>
          <p:cNvSpPr/>
          <p:nvPr/>
        </p:nvSpPr>
        <p:spPr>
          <a:xfrm>
            <a:off x="4084319" y="4195380"/>
            <a:ext cx="6818812" cy="646331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1841C-7E2C-4238-8F84-7F06AC33F5A3}"/>
              </a:ext>
            </a:extLst>
          </p:cNvPr>
          <p:cNvSpPr/>
          <p:nvPr/>
        </p:nvSpPr>
        <p:spPr>
          <a:xfrm>
            <a:off x="4084319" y="2404550"/>
            <a:ext cx="6818812" cy="784829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5B2115-7276-4EBE-9C3C-F299323D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vidéo de présentation : dans la vie du projet et les résultats concrets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9A3F4-90A3-47F4-93C1-5352B6C6689C}"/>
              </a:ext>
            </a:extLst>
          </p:cNvPr>
          <p:cNvSpPr txBox="1"/>
          <p:nvPr/>
        </p:nvSpPr>
        <p:spPr>
          <a:xfrm>
            <a:off x="4084319" y="549325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Voir éléments techniques avec Thalamus</a:t>
            </a:r>
            <a:endParaRPr lang="fr-FR" b="0" i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689D11-C94B-4FF3-A13E-CB7F47856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4" y="1384999"/>
            <a:ext cx="1196068" cy="11960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A9BA67-2BF6-45C4-A667-0D9E35F5FBD5}"/>
              </a:ext>
            </a:extLst>
          </p:cNvPr>
          <p:cNvSpPr txBox="1"/>
          <p:nvPr/>
        </p:nvSpPr>
        <p:spPr>
          <a:xfrm>
            <a:off x="2629989" y="1469962"/>
            <a:ext cx="664464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i="0" cap="small">
                <a:solidFill>
                  <a:srgbClr val="F9EB1D"/>
                </a:solidFill>
                <a:effectLst/>
                <a:latin typeface="Segoe UI" panose="020B0502040204020203" pitchFamily="34" charset="0"/>
              </a:rPr>
              <a:t>La vidéo : à réaliser sur place (chez le porteur de projet)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C964534-798F-46FE-B3B2-5ED86D1D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968" y="4284040"/>
            <a:ext cx="469010" cy="46901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AC8A07A9-BCA4-476C-9232-EB510887F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1968" y="2345284"/>
            <a:ext cx="705598" cy="7055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029CDE0-63A0-4544-8412-34EC3D0009CB}"/>
              </a:ext>
            </a:extLst>
          </p:cNvPr>
          <p:cNvSpPr txBox="1"/>
          <p:nvPr/>
        </p:nvSpPr>
        <p:spPr>
          <a:xfrm>
            <a:off x="4084319" y="2404551"/>
            <a:ext cx="65140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Pour le porteur de projet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1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Valoriser l’équipe projet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1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Valoriser les apprentis utilisant les résultats du projet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6AE244C-28E6-42BC-8753-1ADC08D62F3A}"/>
              </a:ext>
            </a:extLst>
          </p:cNvPr>
          <p:cNvSpPr txBox="1"/>
          <p:nvPr/>
        </p:nvSpPr>
        <p:spPr>
          <a:xfrm>
            <a:off x="4084319" y="43338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defRPr>
            </a:lvl1pPr>
          </a:lstStyle>
          <a:p>
            <a:r>
              <a:rPr lang="fr-FR"/>
              <a:t>Durée :  2 à 3 minutes max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DFDE3167-5A54-4B0D-A6CD-70280BA2B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1968" y="5443917"/>
            <a:ext cx="468000" cy="46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CD5CE0-8BA2-4CDF-9842-1D3A68F92A11}"/>
              </a:ext>
            </a:extLst>
          </p:cNvPr>
          <p:cNvSpPr/>
          <p:nvPr/>
        </p:nvSpPr>
        <p:spPr>
          <a:xfrm>
            <a:off x="4084319" y="3244745"/>
            <a:ext cx="6818812" cy="784828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DB50DF-9065-4187-AD50-435CD333EBEE}"/>
              </a:ext>
            </a:extLst>
          </p:cNvPr>
          <p:cNvSpPr txBox="1"/>
          <p:nvPr/>
        </p:nvSpPr>
        <p:spPr>
          <a:xfrm>
            <a:off x="4084319" y="3244745"/>
            <a:ext cx="65140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Pour l’OF.A qui souhaiterait utiliser les résultats du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Avoir une vision précise du projet et ses 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Connaître les enjeux et impacts du projet</a:t>
            </a:r>
          </a:p>
        </p:txBody>
      </p:sp>
    </p:spTree>
    <p:extLst>
      <p:ext uri="{BB962C8B-B14F-4D97-AF65-F5344CB8AC3E}">
        <p14:creationId xmlns:p14="http://schemas.microsoft.com/office/powerpoint/2010/main" val="364370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2E2EA23-D187-48F6-85C3-9E1D93B8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vidéo du projet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0A8622-7E53-423A-AB37-887D98DB92A8}"/>
              </a:ext>
            </a:extLst>
          </p:cNvPr>
          <p:cNvSpPr txBox="1"/>
          <p:nvPr/>
        </p:nvSpPr>
        <p:spPr>
          <a:xfrm>
            <a:off x="396005" y="1980039"/>
            <a:ext cx="1113495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Filmer l’équipe projet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(en situation avec résultat du projet)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 : un formateur, un apprenti participant au projet et une à deux personnes de l’équipe et un partenaire prescripteur utilisant les résultats du projet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Choix du matériel, maquette : comment le projet a été conçu, etc…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Avoir le témoignage d’un candidat capté dans un salon et qui est devenu apprenti</a:t>
            </a:r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Structuration préparation et réalisation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Voir le résultat du projet</a:t>
            </a:r>
          </a:p>
          <a:p>
            <a:pPr algn="l"/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Proposition de scénario par le porteur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Semaine à prévoir : Semaine du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XX</a:t>
            </a:r>
            <a:r>
              <a:rPr lang="fr-FR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– (DAPEX/Thalamus quand et combien de temps)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Lieu de déplacement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pPr algn="l"/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48F6C3-7F9F-4907-87BD-7296ADFCD9B1}"/>
              </a:ext>
            </a:extLst>
          </p:cNvPr>
          <p:cNvSpPr txBox="1"/>
          <p:nvPr/>
        </p:nvSpPr>
        <p:spPr>
          <a:xfrm>
            <a:off x="264159" y="973532"/>
            <a:ext cx="651401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20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Pour le porteur de projet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Valoriser l’équipe projet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Valoriser les apprentis utilisant les résultats du projet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F67557-47B2-4A41-90F1-C200F2F8F1A6}"/>
              </a:ext>
            </a:extLst>
          </p:cNvPr>
          <p:cNvSpPr txBox="1"/>
          <p:nvPr/>
        </p:nvSpPr>
        <p:spPr>
          <a:xfrm>
            <a:off x="5413830" y="973532"/>
            <a:ext cx="65140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20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Pour l’OF.A qui souhaiterait utiliser les résultats du projet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Avoir une vision précise du projet et ses 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Connaître les enjeux et impacts du projet</a:t>
            </a:r>
          </a:p>
        </p:txBody>
      </p:sp>
    </p:spTree>
    <p:extLst>
      <p:ext uri="{BB962C8B-B14F-4D97-AF65-F5344CB8AC3E}">
        <p14:creationId xmlns:p14="http://schemas.microsoft.com/office/powerpoint/2010/main" val="232257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E2DEFFF-4485-46D8-96FB-52E6F2CDFE5A}"/>
              </a:ext>
            </a:extLst>
          </p:cNvPr>
          <p:cNvSpPr/>
          <p:nvPr/>
        </p:nvSpPr>
        <p:spPr>
          <a:xfrm>
            <a:off x="4084319" y="3482403"/>
            <a:ext cx="6818812" cy="2230420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1841C-7E2C-4238-8F84-7F06AC33F5A3}"/>
              </a:ext>
            </a:extLst>
          </p:cNvPr>
          <p:cNvSpPr/>
          <p:nvPr/>
        </p:nvSpPr>
        <p:spPr>
          <a:xfrm>
            <a:off x="4084319" y="2411193"/>
            <a:ext cx="6818812" cy="573780"/>
          </a:xfrm>
          <a:prstGeom prst="rect">
            <a:avLst/>
          </a:prstGeom>
          <a:solidFill>
            <a:srgbClr val="F9E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F5B2115-7276-4EBE-9C3C-F299323D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L’article : tous les détails du projet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9A3F4-90A3-47F4-93C1-5352B6C6689C}"/>
              </a:ext>
            </a:extLst>
          </p:cNvPr>
          <p:cNvSpPr txBox="1"/>
          <p:nvPr/>
        </p:nvSpPr>
        <p:spPr>
          <a:xfrm>
            <a:off x="4084319" y="3620903"/>
            <a:ext cx="671431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Détail du contenu à aborder dans l’article et la trame prévue 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Pitch projet (résumé, le pourquoi)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Enjeux et impacts (</a:t>
            </a:r>
            <a:r>
              <a:rPr lang="fr-FR" sz="1200" b="0" i="1" err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yc</a:t>
            </a: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 indicateurs)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Productions réalisées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Budget de mise en œuvre (version expérimentation)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Durée de mise en œuvre (version expérimentation) – extrapolation du temps pour la version déploiement = gain de temps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Les réussites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b="0" i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Les points d’attention (de « vigilance »)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A9BA67-2BF6-45C4-A667-0D9E35F5FBD5}"/>
              </a:ext>
            </a:extLst>
          </p:cNvPr>
          <p:cNvSpPr txBox="1"/>
          <p:nvPr/>
        </p:nvSpPr>
        <p:spPr>
          <a:xfrm>
            <a:off x="2629989" y="1469962"/>
            <a:ext cx="664464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1800" b="1" i="0" cap="small">
                <a:solidFill>
                  <a:srgbClr val="F9EB1D"/>
                </a:solidFill>
                <a:effectLst/>
                <a:latin typeface="Segoe UI" panose="020B0502040204020203" pitchFamily="34" charset="0"/>
              </a:rPr>
              <a:t>L’article : à rédiger avec le porteur de projet  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8A07A9-BCA4-476C-9232-EB510887F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1968" y="2345284"/>
            <a:ext cx="705598" cy="7055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029CDE0-63A0-4544-8412-34EC3D0009CB}"/>
              </a:ext>
            </a:extLst>
          </p:cNvPr>
          <p:cNvSpPr txBox="1"/>
          <p:nvPr/>
        </p:nvSpPr>
        <p:spPr>
          <a:xfrm>
            <a:off x="4084319" y="2513417"/>
            <a:ext cx="6644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Donner une vision la plus précise possible des détails du projet 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DFDE3167-5A54-4B0D-A6CD-70280BA2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1968" y="3571569"/>
            <a:ext cx="468000" cy="4680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CA388305-8395-4330-A52D-7B8CBA947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70" y="1469962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5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B59F66-C255-424C-B596-9BFECB7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L’article XXX (1)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50CFC-7768-47F1-8B67-9CCC4392A4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155" y="1005840"/>
            <a:ext cx="11347450" cy="4902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Détail du contenu à aborder dans l’article et la trame prévue :</a:t>
            </a:r>
          </a:p>
          <a:p>
            <a:pPr algn="l"/>
            <a:r>
              <a:rPr lang="fr-FR" b="1" u="sng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Pitch projet 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(résumé, le pourquoi) :</a:t>
            </a:r>
          </a:p>
          <a:p>
            <a:pPr marL="671513" lvl="1" indent="-285750"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Probléme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/Problématique/Solution proposée/Mise en œuvre du projet/Résultats attendus et observés</a:t>
            </a: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fr-FR" b="1" u="sng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Enjeux et impacts </a:t>
            </a:r>
          </a:p>
          <a:p>
            <a:pPr algn="l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Enjeux :</a:t>
            </a: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XXX</a:t>
            </a: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Être repéré et reconnu comme organisme de formation d’excellence </a:t>
            </a: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Augmenter le nombre d’apprentis en formation </a:t>
            </a: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Rassurer les jeunes sur les perspectives d’évolution </a:t>
            </a: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Travailler sur les motivations et donner du sens </a:t>
            </a:r>
          </a:p>
          <a:p>
            <a:pPr marL="92075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Impacts</a:t>
            </a: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XXX</a:t>
            </a:r>
          </a:p>
          <a:p>
            <a:pPr marL="608013"/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6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B59F66-C255-424C-B596-9BFECB7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L’article XXX (2)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50CFC-7768-47F1-8B67-9CCC4392A4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155" y="1005840"/>
            <a:ext cx="11347450" cy="461664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Détail du contenu à aborder dans l’article et la trame prévue :</a:t>
            </a: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Productions réalisées</a:t>
            </a:r>
          </a:p>
          <a:p>
            <a:pPr marL="893445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XX</a:t>
            </a:r>
          </a:p>
          <a:p>
            <a:pPr marL="893445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XX</a:t>
            </a:r>
          </a:p>
          <a:p>
            <a:pPr marL="893445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XX</a:t>
            </a:r>
            <a:endParaRPr lang="fr-FR" b="1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Segoe UI" panose="020B0502040204020203" pitchFamily="34" charset="0"/>
            </a:endParaRPr>
          </a:p>
          <a:p>
            <a:pPr marL="893445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/>
              </a:rPr>
              <a:t>Trucs astuces : séparer les outils construits pour les valoriser individuellement</a:t>
            </a:r>
          </a:p>
          <a:p>
            <a:pPr marL="893445" indent="-285750">
              <a:buFont typeface="Wingdings" panose="05000000000000000000" pitchFamily="2" charset="2"/>
              <a:buChar char="§"/>
            </a:pPr>
            <a:endParaRPr lang="fr-FR" b="1" u="sng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Budget de mise en œuvre (version expérimentation) 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K€</a:t>
            </a: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Budget estimé de déploiement par un autre organisme : l’incompressible du </a:t>
            </a:r>
            <a:r>
              <a:rPr lang="fr-FR" b="1" u="sng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projet+communication</a:t>
            </a:r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 Thalamus 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K€</a:t>
            </a:r>
          </a:p>
          <a:p>
            <a:pPr marL="893445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Durée de mise en œuvre (version expérimentation) : </a:t>
            </a:r>
            <a:r>
              <a:rPr lang="fr-FR" b="1" u="sng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mettre la durée et la période (mois/année)</a:t>
            </a: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Durée estimé de déploiement par un autre organisme : </a:t>
            </a:r>
            <a:r>
              <a:rPr lang="fr-FR" b="1" u="sng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XXXX = Valoriser le gain de temps 3 mois </a:t>
            </a:r>
          </a:p>
          <a:p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0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B59F66-C255-424C-B596-9BFECB7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L’article XXX (3)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50CFC-7768-47F1-8B67-9CCC4392A4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5155" y="1005840"/>
            <a:ext cx="11347450" cy="251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Détail du contenu à aborder dans l’article et la trame prévue :</a:t>
            </a:r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fr-FR" b="1" u="sng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Les réussites du projet : </a:t>
            </a:r>
          </a:p>
          <a:p>
            <a:pPr marL="893763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highlight>
                  <a:srgbClr val="FFFF00"/>
                </a:highlight>
                <a:latin typeface="Segoe UI" panose="020B0502040204020203" pitchFamily="34" charset="0"/>
              </a:rPr>
              <a:t>XXX</a:t>
            </a:r>
            <a:endParaRPr lang="fr-FR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00"/>
              </a:highlight>
              <a:latin typeface="Segoe UI" panose="020B0502040204020203" pitchFamily="34" charset="0"/>
            </a:endParaRPr>
          </a:p>
          <a:p>
            <a:endParaRPr lang="fr-FR" b="1" u="sng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</a:endParaRPr>
          </a:p>
          <a:p>
            <a:r>
              <a:rPr lang="fr-FR" b="1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Les points d’attention (de « vigilance »)  retour d’expériences projet si je devais le refaire :</a:t>
            </a:r>
          </a:p>
          <a:p>
            <a:endParaRPr lang="fr-FR" b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31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8qg92SjKjdKa_iFrOx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USjCoRZhQkBHHH0Opc8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tLKY5TsIsIV6DkosGLOA"/>
</p:tagLst>
</file>

<file path=ppt/theme/theme1.xml><?xml version="1.0" encoding="utf-8"?>
<a:theme xmlns:a="http://schemas.openxmlformats.org/drawingml/2006/main" name="2_Thème Office">
  <a:themeElements>
    <a:clrScheme name="Transform'BTP">
      <a:dk1>
        <a:sysClr val="windowText" lastClr="000000"/>
      </a:dk1>
      <a:lt1>
        <a:sysClr val="window" lastClr="FFFFFF"/>
      </a:lt1>
      <a:dk2>
        <a:srgbClr val="FFEC00"/>
      </a:dk2>
      <a:lt2>
        <a:srgbClr val="FFFFFF"/>
      </a:lt2>
      <a:accent1>
        <a:srgbClr val="000000"/>
      </a:accent1>
      <a:accent2>
        <a:srgbClr val="FFEC00"/>
      </a:accent2>
      <a:accent3>
        <a:srgbClr val="000000"/>
      </a:accent3>
      <a:accent4>
        <a:srgbClr val="FFFFFF"/>
      </a:accent4>
      <a:accent5>
        <a:srgbClr val="FFEC00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801758-f60a-4422-8ba0-6a223e6dfddd">
      <Terms xmlns="http://schemas.microsoft.com/office/infopath/2007/PartnerControls"/>
    </lcf76f155ced4ddcb4097134ff3c332f>
    <TaxCatchAll xmlns="5ec6e189-1298-4dd2-9a2a-6d860c8191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4D63CC2B1C9241857B4F7BE3457D77" ma:contentTypeVersion="15" ma:contentTypeDescription="Crée un document." ma:contentTypeScope="" ma:versionID="b7c0fdb4f8f7db18a529611bef13712a">
  <xsd:schema xmlns:xsd="http://www.w3.org/2001/XMLSchema" xmlns:xs="http://www.w3.org/2001/XMLSchema" xmlns:p="http://schemas.microsoft.com/office/2006/metadata/properties" xmlns:ns2="a0801758-f60a-4422-8ba0-6a223e6dfddd" xmlns:ns3="5ec6e189-1298-4dd2-9a2a-6d860c8191ee" targetNamespace="http://schemas.microsoft.com/office/2006/metadata/properties" ma:root="true" ma:fieldsID="b745b818af5f364afe4e73e731c4db20" ns2:_="" ns3:_="">
    <xsd:import namespace="a0801758-f60a-4422-8ba0-6a223e6dfddd"/>
    <xsd:import namespace="5ec6e189-1298-4dd2-9a2a-6d860c819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01758-f60a-4422-8ba0-6a223e6df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2c8cb3d-9cd8-4abd-b294-ac0c74a83d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6e189-1298-4dd2-9a2a-6d860c8191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fd05fb-d8fb-48ad-b4e3-e9976cbdcefb}" ma:internalName="TaxCatchAll" ma:showField="CatchAllData" ma:web="5ec6e189-1298-4dd2-9a2a-6d860c819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7C477-0F96-4BFD-868D-4E2EBB1C283B}">
  <ds:schemaRefs>
    <ds:schemaRef ds:uri="http://schemas.microsoft.com/office/2006/metadata/properties"/>
    <ds:schemaRef ds:uri="http://schemas.microsoft.com/office/infopath/2007/PartnerControls"/>
    <ds:schemaRef ds:uri="a0801758-f60a-4422-8ba0-6a223e6dfddd"/>
    <ds:schemaRef ds:uri="5ec6e189-1298-4dd2-9a2a-6d860c8191ee"/>
  </ds:schemaRefs>
</ds:datastoreItem>
</file>

<file path=customXml/itemProps2.xml><?xml version="1.0" encoding="utf-8"?>
<ds:datastoreItem xmlns:ds="http://schemas.openxmlformats.org/officeDocument/2006/customXml" ds:itemID="{5F303280-0978-463D-B38A-7CE21E38A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439A8-9D04-4F67-BDAE-C4700F2C8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801758-f60a-4422-8ba0-6a223e6dfddd"/>
    <ds:schemaRef ds:uri="5ec6e189-1298-4dd2-9a2a-6d860c819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769</Words>
  <Application>Microsoft Office PowerPoint</Application>
  <PresentationFormat>Grand écran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2_Thème Office</vt:lpstr>
      <vt:lpstr>Diffusion et valorisation des résultats des projets financés  PORTEUR AàP : XX - 202X Projet : XX  </vt:lpstr>
      <vt:lpstr>Le teaser : une vidéo courte et impactante pour donner envie d’aller plus loin</vt:lpstr>
      <vt:lpstr>Le teaser XXX</vt:lpstr>
      <vt:lpstr>La vidéo de présentation : dans la vie du projet et les résultats concrets</vt:lpstr>
      <vt:lpstr>La vidéo du projet </vt:lpstr>
      <vt:lpstr>L’article : tous les détails du projet</vt:lpstr>
      <vt:lpstr>L’article XXX (1) </vt:lpstr>
      <vt:lpstr>L’article XXX (2) </vt:lpstr>
      <vt:lpstr>L’article XXX (3) </vt:lpstr>
      <vt:lpstr>L’article XXX (4)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LE RUYET Gabrielle</cp:lastModifiedBy>
  <cp:revision>8</cp:revision>
  <dcterms:created xsi:type="dcterms:W3CDTF">2022-04-25T13:38:43Z</dcterms:created>
  <dcterms:modified xsi:type="dcterms:W3CDTF">2023-03-03T14:07:03Z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0x0101009D4D63CC2B1C9241857B4F7BE3457D77</vt:lpwstr>
  </property>
  <property fmtid="{D5CDD505-2E9C-101B-9397-08002B2CF9AE}" pid="3" name="MediaServiceImageTags">
    <vt:lpwstr/>
  </property>
</Properties>
</file>